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1" r:id="rId5"/>
    <p:sldId id="262" r:id="rId6"/>
    <p:sldId id="264" r:id="rId7"/>
    <p:sldId id="266" r:id="rId8"/>
    <p:sldId id="267" r:id="rId9"/>
    <p:sldId id="268" r:id="rId10"/>
    <p:sldId id="269" r:id="rId11"/>
    <p:sldId id="270" r:id="rId12"/>
    <p:sldId id="271" r:id="rId13"/>
    <p:sldId id="272" r:id="rId14"/>
    <p:sldId id="274" r:id="rId15"/>
    <p:sldId id="273" r:id="rId16"/>
    <p:sldId id="275" r:id="rId17"/>
    <p:sldId id="276" r:id="rId18"/>
    <p:sldId id="277" r:id="rId19"/>
    <p:sldId id="278" r:id="rId20"/>
    <p:sldId id="27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36" autoAdjust="0"/>
    <p:restoredTop sz="94660"/>
  </p:normalViewPr>
  <p:slideViewPr>
    <p:cSldViewPr snapToGrid="0">
      <p:cViewPr varScale="1">
        <p:scale>
          <a:sx n="134" d="100"/>
          <a:sy n="134" d="100"/>
        </p:scale>
        <p:origin x="115" y="14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C4BBA-6888-18CE-F463-6BF57D9005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9B5853-0EE6-DDDF-B887-EE0DCE1F72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D5B5EA-6D86-E0F1-5CBE-569781B40743}"/>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C14B7C16-5222-D8F8-5524-DA612896B6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7A039C-81B0-4309-AF0E-BBDC64FF9176}"/>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3850120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65816-F110-4EFD-57C5-2263549913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86B7DF-E479-AEA3-9415-74E8F849D6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ECC352-FA4A-468E-BF9E-1A313B52ADCB}"/>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A93A4EA0-7EE9-DF0B-F646-4097C27F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8DE87-0B22-F201-D681-D972F0158596}"/>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287917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412C8B-FC82-C8E9-8C43-98E437B515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1F23E3-CD1A-4EC1-5382-9DE30145BD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A8FB23-0791-77FB-B39C-CCD93DAE737D}"/>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4729DD71-3D49-B844-27A6-C9B8636990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9CEF32-DCE5-6FAA-4A39-89A92CF84170}"/>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2090883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FB97B-9710-00E9-D866-BC700355C1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4D22BC-6012-B602-F1DC-FD498D7CBE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FC5AF0-70E5-4250-8083-57BB4F0E0DBD}"/>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D87C686F-31A4-1F31-DA09-21C4A8876D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0D2-993A-1838-56B1-F176952107A5}"/>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1446525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C2D5B-EA83-805D-9547-FA14EED769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5726741-4DD9-2BFF-2F6C-7112FE39A0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83B842-D51E-A440-E9FC-78F5AA3CD5D6}"/>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3451AE48-2811-12FF-C008-7E40834229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706DD2-AFB6-012B-94C8-3308C8AF7A78}"/>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2013485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AF382-815A-4E86-5078-DC10EE8E67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55A43B-8706-4FA7-9626-B5A10EFC92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086496C-5176-F614-4E0B-CC43D73953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8F638A-1492-4EFF-0F57-39D84A46F9EF}"/>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6" name="Footer Placeholder 5">
            <a:extLst>
              <a:ext uri="{FF2B5EF4-FFF2-40B4-BE49-F238E27FC236}">
                <a16:creationId xmlns:a16="http://schemas.microsoft.com/office/drawing/2014/main" id="{D13A320F-FAC9-9D22-E0B2-5B597045CF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41A36B-9232-43BD-61F3-004DE63CBEA7}"/>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456344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91BEB-26D4-A038-DDF8-F511713BC1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4109C6-B372-58B9-E2E5-2352AD4B08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D65604-E4B6-F8AA-3A40-AD3055AD2C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1869B3-8D4C-CE37-A7CC-F6EE47C308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D70CA1-D641-E7EC-F076-C0D6199EDA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E0F6A9-6DA6-51E3-9DCC-CDB4415DEC90}"/>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8" name="Footer Placeholder 7">
            <a:extLst>
              <a:ext uri="{FF2B5EF4-FFF2-40B4-BE49-F238E27FC236}">
                <a16:creationId xmlns:a16="http://schemas.microsoft.com/office/drawing/2014/main" id="{2B76DD4D-6AC8-3648-3477-4730F91DFE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F8D4699-E109-A6FD-B6D5-31ECBD69BAC4}"/>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1955147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0D2AB-C56F-336E-A0D0-F64465A96B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F74CF-DB1E-B977-738F-CE5A39B284C1}"/>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4" name="Footer Placeholder 3">
            <a:extLst>
              <a:ext uri="{FF2B5EF4-FFF2-40B4-BE49-F238E27FC236}">
                <a16:creationId xmlns:a16="http://schemas.microsoft.com/office/drawing/2014/main" id="{942275B8-5CD7-9809-5DB9-85194D1ECA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F6585B-F6D6-612A-4A10-3760CBAEF22F}"/>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548026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05ADA5-503C-6825-F703-50AC91D3A2F4}"/>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3" name="Footer Placeholder 2">
            <a:extLst>
              <a:ext uri="{FF2B5EF4-FFF2-40B4-BE49-F238E27FC236}">
                <a16:creationId xmlns:a16="http://schemas.microsoft.com/office/drawing/2014/main" id="{053B4F06-DE9C-0119-A5BA-DFD5825AE0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026003-6650-7B1D-8B20-9FA8E65FC12F}"/>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4282523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5FAC6-0844-4290-764E-9E6446D5A8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27D6416-870A-A3A2-F12F-0185795399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771E9F-BA61-7051-DE7B-B9DF94FC75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CA3E9-18EE-F965-B0D9-6A3A33776FCF}"/>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6" name="Footer Placeholder 5">
            <a:extLst>
              <a:ext uri="{FF2B5EF4-FFF2-40B4-BE49-F238E27FC236}">
                <a16:creationId xmlns:a16="http://schemas.microsoft.com/office/drawing/2014/main" id="{ABB62E20-3DF8-00FC-C3A7-017787ADF2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F9B45B-0C57-5017-4BA4-24BF3CA4D215}"/>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33633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5DB2-1C43-DD13-60EB-FE0083A359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13F7DE-ADC7-F931-C83F-1E600AEB09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525CAFA-86D5-AAE2-A315-4E1BF2A078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E54D10-21AE-7371-25BC-F5F4992F9FD2}"/>
              </a:ext>
            </a:extLst>
          </p:cNvPr>
          <p:cNvSpPr>
            <a:spLocks noGrp="1"/>
          </p:cNvSpPr>
          <p:nvPr>
            <p:ph type="dt" sz="half" idx="10"/>
          </p:nvPr>
        </p:nvSpPr>
        <p:spPr/>
        <p:txBody>
          <a:bodyPr/>
          <a:lstStyle/>
          <a:p>
            <a:fld id="{6AC9AE96-56F8-4797-A734-F152289DA261}" type="datetimeFigureOut">
              <a:rPr lang="en-US" smtClean="0"/>
              <a:t>5/26/2023</a:t>
            </a:fld>
            <a:endParaRPr lang="en-US"/>
          </a:p>
        </p:txBody>
      </p:sp>
      <p:sp>
        <p:nvSpPr>
          <p:cNvPr id="6" name="Footer Placeholder 5">
            <a:extLst>
              <a:ext uri="{FF2B5EF4-FFF2-40B4-BE49-F238E27FC236}">
                <a16:creationId xmlns:a16="http://schemas.microsoft.com/office/drawing/2014/main" id="{96FD130E-3762-036D-7077-3BE41B7396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93C4C8-6CD9-E569-8011-4DC2195DACC1}"/>
              </a:ext>
            </a:extLst>
          </p:cNvPr>
          <p:cNvSpPr>
            <a:spLocks noGrp="1"/>
          </p:cNvSpPr>
          <p:nvPr>
            <p:ph type="sldNum" sz="quarter" idx="12"/>
          </p:nvPr>
        </p:nvSpPr>
        <p:spPr/>
        <p:txBody>
          <a:bodyPr/>
          <a:lstStyle/>
          <a:p>
            <a:fld id="{834D5F77-E2AA-433D-84D6-CE74A0C56CF0}" type="slidenum">
              <a:rPr lang="en-US" smtClean="0"/>
              <a:t>‹#›</a:t>
            </a:fld>
            <a:endParaRPr lang="en-US"/>
          </a:p>
        </p:txBody>
      </p:sp>
    </p:spTree>
    <p:extLst>
      <p:ext uri="{BB962C8B-B14F-4D97-AF65-F5344CB8AC3E}">
        <p14:creationId xmlns:p14="http://schemas.microsoft.com/office/powerpoint/2010/main" val="2829421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46435C-BA13-0490-BA31-923925C6FD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D4FB50-4384-3840-33E1-8CE864517E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4E1A63-3ADD-9AE6-D4BF-4228A586A1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C9AE96-56F8-4797-A734-F152289DA261}" type="datetimeFigureOut">
              <a:rPr lang="en-US" smtClean="0"/>
              <a:t>5/26/2023</a:t>
            </a:fld>
            <a:endParaRPr lang="en-US"/>
          </a:p>
        </p:txBody>
      </p:sp>
      <p:sp>
        <p:nvSpPr>
          <p:cNvPr id="5" name="Footer Placeholder 4">
            <a:extLst>
              <a:ext uri="{FF2B5EF4-FFF2-40B4-BE49-F238E27FC236}">
                <a16:creationId xmlns:a16="http://schemas.microsoft.com/office/drawing/2014/main" id="{81A02506-DD8B-824C-5210-24519537F1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FB55AF2-808B-D8B1-FF8E-FB0D251BCD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4D5F77-E2AA-433D-84D6-CE74A0C56CF0}" type="slidenum">
              <a:rPr lang="en-US" smtClean="0"/>
              <a:t>‹#›</a:t>
            </a:fld>
            <a:endParaRPr lang="en-US"/>
          </a:p>
        </p:txBody>
      </p:sp>
    </p:spTree>
    <p:extLst>
      <p:ext uri="{BB962C8B-B14F-4D97-AF65-F5344CB8AC3E}">
        <p14:creationId xmlns:p14="http://schemas.microsoft.com/office/powerpoint/2010/main" val="35167264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6C26F-8879-B20F-9538-935832B8C5F8}"/>
              </a:ext>
            </a:extLst>
          </p:cNvPr>
          <p:cNvSpPr>
            <a:spLocks noGrp="1"/>
          </p:cNvSpPr>
          <p:nvPr>
            <p:ph type="ctrTitle"/>
          </p:nvPr>
        </p:nvSpPr>
        <p:spPr/>
        <p:txBody>
          <a:bodyPr/>
          <a:lstStyle/>
          <a:p>
            <a:r>
              <a:rPr lang="en-US" dirty="0"/>
              <a:t>UCSD Embedded C Final Assignment</a:t>
            </a:r>
          </a:p>
        </p:txBody>
      </p:sp>
      <p:sp>
        <p:nvSpPr>
          <p:cNvPr id="3" name="Subtitle 2">
            <a:extLst>
              <a:ext uri="{FF2B5EF4-FFF2-40B4-BE49-F238E27FC236}">
                <a16:creationId xmlns:a16="http://schemas.microsoft.com/office/drawing/2014/main" id="{6DF7B292-4D76-D303-A564-BE0DD52CD77D}"/>
              </a:ext>
            </a:extLst>
          </p:cNvPr>
          <p:cNvSpPr>
            <a:spLocks noGrp="1"/>
          </p:cNvSpPr>
          <p:nvPr>
            <p:ph type="subTitle" idx="1"/>
          </p:nvPr>
        </p:nvSpPr>
        <p:spPr/>
        <p:txBody>
          <a:bodyPr/>
          <a:lstStyle/>
          <a:p>
            <a:r>
              <a:rPr lang="en-US" dirty="0"/>
              <a:t>By </a:t>
            </a:r>
          </a:p>
          <a:p>
            <a:r>
              <a:rPr lang="en-US" dirty="0"/>
              <a:t>Hsuankai Chang</a:t>
            </a:r>
          </a:p>
          <a:p>
            <a:r>
              <a:rPr lang="en-US" dirty="0"/>
              <a:t>hsuankac@umich.edu</a:t>
            </a:r>
          </a:p>
        </p:txBody>
      </p:sp>
    </p:spTree>
    <p:extLst>
      <p:ext uri="{BB962C8B-B14F-4D97-AF65-F5344CB8AC3E}">
        <p14:creationId xmlns:p14="http://schemas.microsoft.com/office/powerpoint/2010/main" val="341623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a:t>
            </a:r>
            <a:r>
              <a:rPr lang="en-US" sz="2200" dirty="0">
                <a:solidFill>
                  <a:schemeClr val="bg1"/>
                </a:solidFill>
              </a:rPr>
              <a:t>9. Add the BSP folder to the include path</a:t>
            </a:r>
            <a:endParaRPr lang="en-US" sz="2200" kern="1200" dirty="0">
              <a:solidFill>
                <a:schemeClr val="bg1"/>
              </a:solidFill>
              <a:latin typeface="+mj-lt"/>
              <a:ea typeface="+mj-ea"/>
              <a:cs typeface="+mj-cs"/>
            </a:endParaRPr>
          </a:p>
        </p:txBody>
      </p:sp>
      <p:pic>
        <p:nvPicPr>
          <p:cNvPr id="4" name="Picture 3">
            <a:extLst>
              <a:ext uri="{FF2B5EF4-FFF2-40B4-BE49-F238E27FC236}">
                <a16:creationId xmlns:a16="http://schemas.microsoft.com/office/drawing/2014/main" id="{34711B42-44E6-EE46-7190-C0F348B4A6BD}"/>
              </a:ext>
            </a:extLst>
          </p:cNvPr>
          <p:cNvPicPr>
            <a:picLocks noChangeAspect="1"/>
          </p:cNvPicPr>
          <p:nvPr/>
        </p:nvPicPr>
        <p:blipFill>
          <a:blip r:embed="rId2"/>
          <a:stretch>
            <a:fillRect/>
          </a:stretch>
        </p:blipFill>
        <p:spPr>
          <a:xfrm>
            <a:off x="2750262" y="1445718"/>
            <a:ext cx="6823463" cy="5324876"/>
          </a:xfrm>
          <a:prstGeom prst="rect">
            <a:avLst/>
          </a:prstGeom>
        </p:spPr>
      </p:pic>
    </p:spTree>
    <p:extLst>
      <p:ext uri="{BB962C8B-B14F-4D97-AF65-F5344CB8AC3E}">
        <p14:creationId xmlns:p14="http://schemas.microsoft.com/office/powerpoint/2010/main" val="1226898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a:t>
            </a:r>
            <a:r>
              <a:rPr lang="en-US" sz="2200" dirty="0">
                <a:solidFill>
                  <a:schemeClr val="bg1"/>
                </a:solidFill>
              </a:rPr>
              <a:t>10. In </a:t>
            </a:r>
            <a:r>
              <a:rPr lang="en-US" sz="2200" dirty="0" err="1">
                <a:solidFill>
                  <a:schemeClr val="bg1"/>
                </a:solidFill>
              </a:rPr>
              <a:t>main.c</a:t>
            </a:r>
            <a:r>
              <a:rPr lang="en-US" sz="2200" dirty="0">
                <a:solidFill>
                  <a:schemeClr val="bg1"/>
                </a:solidFill>
              </a:rPr>
              <a:t> file, add the required header files</a:t>
            </a:r>
            <a:endParaRPr lang="en-US" sz="2200" kern="1200" dirty="0">
              <a:solidFill>
                <a:schemeClr val="bg1"/>
              </a:solidFill>
              <a:latin typeface="+mj-lt"/>
              <a:ea typeface="+mj-ea"/>
              <a:cs typeface="+mj-cs"/>
            </a:endParaRPr>
          </a:p>
        </p:txBody>
      </p:sp>
      <p:pic>
        <p:nvPicPr>
          <p:cNvPr id="5" name="Picture 4">
            <a:extLst>
              <a:ext uri="{FF2B5EF4-FFF2-40B4-BE49-F238E27FC236}">
                <a16:creationId xmlns:a16="http://schemas.microsoft.com/office/drawing/2014/main" id="{9F3EFEF9-E219-21EA-5CB3-F6858497BBAC}"/>
              </a:ext>
            </a:extLst>
          </p:cNvPr>
          <p:cNvPicPr>
            <a:picLocks noChangeAspect="1"/>
          </p:cNvPicPr>
          <p:nvPr/>
        </p:nvPicPr>
        <p:blipFill>
          <a:blip r:embed="rId2"/>
          <a:stretch>
            <a:fillRect/>
          </a:stretch>
        </p:blipFill>
        <p:spPr>
          <a:xfrm>
            <a:off x="3958184" y="1671671"/>
            <a:ext cx="4275632" cy="4734843"/>
          </a:xfrm>
          <a:prstGeom prst="rect">
            <a:avLst/>
          </a:prstGeom>
        </p:spPr>
      </p:pic>
    </p:spTree>
    <p:extLst>
      <p:ext uri="{BB962C8B-B14F-4D97-AF65-F5344CB8AC3E}">
        <p14:creationId xmlns:p14="http://schemas.microsoft.com/office/powerpoint/2010/main" val="1931126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a:t>
            </a:r>
            <a:r>
              <a:rPr lang="en-US" sz="2200" dirty="0">
                <a:solidFill>
                  <a:schemeClr val="bg1"/>
                </a:solidFill>
              </a:rPr>
              <a:t>11. In </a:t>
            </a:r>
            <a:r>
              <a:rPr lang="en-US" sz="2200" dirty="0" err="1">
                <a:solidFill>
                  <a:schemeClr val="bg1"/>
                </a:solidFill>
              </a:rPr>
              <a:t>main.c</a:t>
            </a:r>
            <a:r>
              <a:rPr lang="en-US" sz="2200" dirty="0">
                <a:solidFill>
                  <a:schemeClr val="bg1"/>
                </a:solidFill>
              </a:rPr>
              <a:t>, add the needed variables </a:t>
            </a:r>
            <a:endParaRPr lang="en-US" sz="2200" kern="1200" dirty="0">
              <a:solidFill>
                <a:schemeClr val="bg1"/>
              </a:solidFill>
              <a:latin typeface="+mj-lt"/>
              <a:ea typeface="+mj-ea"/>
              <a:cs typeface="+mj-cs"/>
            </a:endParaRPr>
          </a:p>
        </p:txBody>
      </p:sp>
      <p:pic>
        <p:nvPicPr>
          <p:cNvPr id="4" name="Picture 3">
            <a:extLst>
              <a:ext uri="{FF2B5EF4-FFF2-40B4-BE49-F238E27FC236}">
                <a16:creationId xmlns:a16="http://schemas.microsoft.com/office/drawing/2014/main" id="{D1145CD2-120A-47C3-506D-E5C34C9B1AA5}"/>
              </a:ext>
            </a:extLst>
          </p:cNvPr>
          <p:cNvPicPr>
            <a:picLocks noChangeAspect="1"/>
          </p:cNvPicPr>
          <p:nvPr/>
        </p:nvPicPr>
        <p:blipFill>
          <a:blip r:embed="rId2"/>
          <a:stretch>
            <a:fillRect/>
          </a:stretch>
        </p:blipFill>
        <p:spPr>
          <a:xfrm>
            <a:off x="3696408" y="1543049"/>
            <a:ext cx="4924914" cy="5002753"/>
          </a:xfrm>
          <a:prstGeom prst="rect">
            <a:avLst/>
          </a:prstGeom>
        </p:spPr>
      </p:pic>
    </p:spTree>
    <p:extLst>
      <p:ext uri="{BB962C8B-B14F-4D97-AF65-F5344CB8AC3E}">
        <p14:creationId xmlns:p14="http://schemas.microsoft.com/office/powerpoint/2010/main" val="411056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12. Add the function definition for EXTI call back function</a:t>
            </a:r>
          </a:p>
        </p:txBody>
      </p:sp>
      <p:pic>
        <p:nvPicPr>
          <p:cNvPr id="5" name="Picture 4">
            <a:extLst>
              <a:ext uri="{FF2B5EF4-FFF2-40B4-BE49-F238E27FC236}">
                <a16:creationId xmlns:a16="http://schemas.microsoft.com/office/drawing/2014/main" id="{49CBF29C-910F-0A2F-724B-4BB50A1B8A92}"/>
              </a:ext>
            </a:extLst>
          </p:cNvPr>
          <p:cNvPicPr>
            <a:picLocks noChangeAspect="1"/>
          </p:cNvPicPr>
          <p:nvPr/>
        </p:nvPicPr>
        <p:blipFill>
          <a:blip r:embed="rId2"/>
          <a:stretch>
            <a:fillRect/>
          </a:stretch>
        </p:blipFill>
        <p:spPr>
          <a:xfrm>
            <a:off x="1909763" y="2064774"/>
            <a:ext cx="8514398" cy="3592123"/>
          </a:xfrm>
          <a:prstGeom prst="rect">
            <a:avLst/>
          </a:prstGeom>
        </p:spPr>
      </p:pic>
    </p:spTree>
    <p:extLst>
      <p:ext uri="{BB962C8B-B14F-4D97-AF65-F5344CB8AC3E}">
        <p14:creationId xmlns:p14="http://schemas.microsoft.com/office/powerpoint/2010/main" val="3519732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13. Add the code for demo 1 to demo 4</a:t>
            </a:r>
          </a:p>
        </p:txBody>
      </p:sp>
      <p:pic>
        <p:nvPicPr>
          <p:cNvPr id="7" name="Picture 6">
            <a:extLst>
              <a:ext uri="{FF2B5EF4-FFF2-40B4-BE49-F238E27FC236}">
                <a16:creationId xmlns:a16="http://schemas.microsoft.com/office/drawing/2014/main" id="{5370E2D5-EC43-9E06-6CBA-5F2E2AD0FF98}"/>
              </a:ext>
            </a:extLst>
          </p:cNvPr>
          <p:cNvPicPr>
            <a:picLocks noChangeAspect="1"/>
          </p:cNvPicPr>
          <p:nvPr/>
        </p:nvPicPr>
        <p:blipFill>
          <a:blip r:embed="rId2"/>
          <a:stretch>
            <a:fillRect/>
          </a:stretch>
        </p:blipFill>
        <p:spPr>
          <a:xfrm>
            <a:off x="731458" y="1565909"/>
            <a:ext cx="5200877" cy="5160645"/>
          </a:xfrm>
          <a:prstGeom prst="rect">
            <a:avLst/>
          </a:prstGeom>
        </p:spPr>
      </p:pic>
      <p:pic>
        <p:nvPicPr>
          <p:cNvPr id="9" name="Picture 8">
            <a:extLst>
              <a:ext uri="{FF2B5EF4-FFF2-40B4-BE49-F238E27FC236}">
                <a16:creationId xmlns:a16="http://schemas.microsoft.com/office/drawing/2014/main" id="{18BF00DA-0A72-22AF-E77C-951360286EE3}"/>
              </a:ext>
            </a:extLst>
          </p:cNvPr>
          <p:cNvPicPr>
            <a:picLocks noChangeAspect="1"/>
          </p:cNvPicPr>
          <p:nvPr/>
        </p:nvPicPr>
        <p:blipFill rotWithShape="1">
          <a:blip r:embed="rId3"/>
          <a:srcRect l="-3252" r="1"/>
          <a:stretch/>
        </p:blipFill>
        <p:spPr>
          <a:xfrm>
            <a:off x="6096000" y="2499358"/>
            <a:ext cx="5932709" cy="3293745"/>
          </a:xfrm>
          <a:prstGeom prst="rect">
            <a:avLst/>
          </a:prstGeom>
        </p:spPr>
      </p:pic>
    </p:spTree>
    <p:extLst>
      <p:ext uri="{BB962C8B-B14F-4D97-AF65-F5344CB8AC3E}">
        <p14:creationId xmlns:p14="http://schemas.microsoft.com/office/powerpoint/2010/main" val="3140188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14. Setup the wire connection for demo 4 LED blinking</a:t>
            </a:r>
          </a:p>
        </p:txBody>
      </p:sp>
      <p:pic>
        <p:nvPicPr>
          <p:cNvPr id="4" name="Picture 3" descr="A picture containing electronics, electronic engineering, electrical wiring, electronic component&#10;&#10;Description automatically generated">
            <a:extLst>
              <a:ext uri="{FF2B5EF4-FFF2-40B4-BE49-F238E27FC236}">
                <a16:creationId xmlns:a16="http://schemas.microsoft.com/office/drawing/2014/main" id="{3A2C720F-1DDB-9D99-0C08-46A69B29E09F}"/>
              </a:ext>
            </a:extLst>
          </p:cNvPr>
          <p:cNvPicPr>
            <a:picLocks noChangeAspect="1"/>
          </p:cNvPicPr>
          <p:nvPr/>
        </p:nvPicPr>
        <p:blipFill rotWithShape="1">
          <a:blip r:embed="rId2">
            <a:extLst>
              <a:ext uri="{28A0092B-C50C-407E-A947-70E740481C1C}">
                <a14:useLocalDpi xmlns:a14="http://schemas.microsoft.com/office/drawing/2010/main" val="0"/>
              </a:ext>
            </a:extLst>
          </a:blip>
          <a:srcRect t="22750" b="21250"/>
          <a:stretch/>
        </p:blipFill>
        <p:spPr>
          <a:xfrm>
            <a:off x="3524250" y="1880234"/>
            <a:ext cx="5143500" cy="3840481"/>
          </a:xfrm>
          <a:prstGeom prst="rect">
            <a:avLst/>
          </a:prstGeom>
        </p:spPr>
      </p:pic>
    </p:spTree>
    <p:extLst>
      <p:ext uri="{BB962C8B-B14F-4D97-AF65-F5344CB8AC3E}">
        <p14:creationId xmlns:p14="http://schemas.microsoft.com/office/powerpoint/2010/main" val="449206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fontScale="90000"/>
          </a:bodyPr>
          <a:lstStyle/>
          <a:p>
            <a:pPr algn="ctr"/>
            <a:r>
              <a:rPr lang="en-US" sz="2200" kern="1200" dirty="0">
                <a:solidFill>
                  <a:schemeClr val="bg1"/>
                </a:solidFill>
                <a:latin typeface="+mj-lt"/>
                <a:ea typeface="+mj-ea"/>
                <a:cs typeface="+mj-cs"/>
              </a:rPr>
              <a:t>Step 15. Compile and run the code in debug mode, open tera term and test from demo 1. test is successful, print the flash size and device ID once when entering demo 1 code, and continue blinking LED2 at 1 second interval</a:t>
            </a:r>
          </a:p>
        </p:txBody>
      </p:sp>
      <p:pic>
        <p:nvPicPr>
          <p:cNvPr id="5" name="Picture 4">
            <a:extLst>
              <a:ext uri="{FF2B5EF4-FFF2-40B4-BE49-F238E27FC236}">
                <a16:creationId xmlns:a16="http://schemas.microsoft.com/office/drawing/2014/main" id="{79313C53-9502-08F6-2701-D2417A4F8BF1}"/>
              </a:ext>
            </a:extLst>
          </p:cNvPr>
          <p:cNvPicPr>
            <a:picLocks noChangeAspect="1"/>
          </p:cNvPicPr>
          <p:nvPr/>
        </p:nvPicPr>
        <p:blipFill>
          <a:blip r:embed="rId2"/>
          <a:stretch>
            <a:fillRect/>
          </a:stretch>
        </p:blipFill>
        <p:spPr>
          <a:xfrm>
            <a:off x="1937678" y="1593698"/>
            <a:ext cx="8663647" cy="5024271"/>
          </a:xfrm>
          <a:prstGeom prst="rect">
            <a:avLst/>
          </a:prstGeom>
        </p:spPr>
      </p:pic>
    </p:spTree>
    <p:extLst>
      <p:ext uri="{BB962C8B-B14F-4D97-AF65-F5344CB8AC3E}">
        <p14:creationId xmlns:p14="http://schemas.microsoft.com/office/powerpoint/2010/main" val="4064398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16. Press the user button, we will see HAL devic</a:t>
            </a:r>
            <a:r>
              <a:rPr lang="en-US" sz="2200" dirty="0">
                <a:solidFill>
                  <a:schemeClr val="bg1"/>
                </a:solidFill>
              </a:rPr>
              <a:t>e ID and unique ID only print once, and continue blinking LED for 2 seconds interval. Demo 2 success</a:t>
            </a:r>
            <a:endParaRPr lang="en-US" sz="2200" kern="1200" dirty="0">
              <a:solidFill>
                <a:schemeClr val="bg1"/>
              </a:solidFill>
              <a:latin typeface="+mj-lt"/>
              <a:ea typeface="+mj-ea"/>
              <a:cs typeface="+mj-cs"/>
            </a:endParaRPr>
          </a:p>
        </p:txBody>
      </p:sp>
      <p:pic>
        <p:nvPicPr>
          <p:cNvPr id="4" name="Picture 3">
            <a:extLst>
              <a:ext uri="{FF2B5EF4-FFF2-40B4-BE49-F238E27FC236}">
                <a16:creationId xmlns:a16="http://schemas.microsoft.com/office/drawing/2014/main" id="{2CD9FEE7-14F9-361C-D715-FA4886C10C4F}"/>
              </a:ext>
            </a:extLst>
          </p:cNvPr>
          <p:cNvPicPr>
            <a:picLocks noChangeAspect="1"/>
          </p:cNvPicPr>
          <p:nvPr/>
        </p:nvPicPr>
        <p:blipFill>
          <a:blip r:embed="rId2"/>
          <a:stretch>
            <a:fillRect/>
          </a:stretch>
        </p:blipFill>
        <p:spPr>
          <a:xfrm>
            <a:off x="2397503" y="1535400"/>
            <a:ext cx="7535167" cy="5219730"/>
          </a:xfrm>
          <a:prstGeom prst="rect">
            <a:avLst/>
          </a:prstGeom>
        </p:spPr>
      </p:pic>
    </p:spTree>
    <p:extLst>
      <p:ext uri="{BB962C8B-B14F-4D97-AF65-F5344CB8AC3E}">
        <p14:creationId xmlns:p14="http://schemas.microsoft.com/office/powerpoint/2010/main" val="21616134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17. Press the user button again, now we can read the temp value and send it through UART1. Demo 3 success</a:t>
            </a:r>
          </a:p>
        </p:txBody>
      </p:sp>
      <p:pic>
        <p:nvPicPr>
          <p:cNvPr id="5" name="Picture 4">
            <a:extLst>
              <a:ext uri="{FF2B5EF4-FFF2-40B4-BE49-F238E27FC236}">
                <a16:creationId xmlns:a16="http://schemas.microsoft.com/office/drawing/2014/main" id="{BEDA553D-612C-A923-BB4A-3D687F89CDCB}"/>
              </a:ext>
            </a:extLst>
          </p:cNvPr>
          <p:cNvPicPr>
            <a:picLocks noChangeAspect="1"/>
          </p:cNvPicPr>
          <p:nvPr/>
        </p:nvPicPr>
        <p:blipFill>
          <a:blip r:embed="rId2"/>
          <a:stretch>
            <a:fillRect/>
          </a:stretch>
        </p:blipFill>
        <p:spPr>
          <a:xfrm>
            <a:off x="2217661" y="1481829"/>
            <a:ext cx="7756677" cy="5313305"/>
          </a:xfrm>
          <a:prstGeom prst="rect">
            <a:avLst/>
          </a:prstGeom>
        </p:spPr>
      </p:pic>
    </p:spTree>
    <p:extLst>
      <p:ext uri="{BB962C8B-B14F-4D97-AF65-F5344CB8AC3E}">
        <p14:creationId xmlns:p14="http://schemas.microsoft.com/office/powerpoint/2010/main" val="1259327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18. </a:t>
            </a:r>
            <a:r>
              <a:rPr lang="en-US" sz="2200" dirty="0">
                <a:solidFill>
                  <a:schemeClr val="bg1"/>
                </a:solidFill>
              </a:rPr>
              <a:t>Press the user button again, we can see the external LED blinking at 4 seconds interval. Demo 4 success</a:t>
            </a:r>
            <a:endParaRPr lang="en-US" sz="2200" kern="1200" dirty="0">
              <a:solidFill>
                <a:schemeClr val="bg1"/>
              </a:solidFill>
              <a:latin typeface="+mj-lt"/>
              <a:ea typeface="+mj-ea"/>
              <a:cs typeface="+mj-cs"/>
            </a:endParaRPr>
          </a:p>
        </p:txBody>
      </p:sp>
      <p:pic>
        <p:nvPicPr>
          <p:cNvPr id="4" name="Picture 3">
            <a:extLst>
              <a:ext uri="{FF2B5EF4-FFF2-40B4-BE49-F238E27FC236}">
                <a16:creationId xmlns:a16="http://schemas.microsoft.com/office/drawing/2014/main" id="{45BE1932-971F-BD06-094E-75555B2891FA}"/>
              </a:ext>
            </a:extLst>
          </p:cNvPr>
          <p:cNvPicPr>
            <a:picLocks noChangeAspect="1"/>
          </p:cNvPicPr>
          <p:nvPr/>
        </p:nvPicPr>
        <p:blipFill>
          <a:blip r:embed="rId2"/>
          <a:stretch>
            <a:fillRect/>
          </a:stretch>
        </p:blipFill>
        <p:spPr>
          <a:xfrm>
            <a:off x="161469" y="2045969"/>
            <a:ext cx="6275151" cy="3949065"/>
          </a:xfrm>
          <a:prstGeom prst="rect">
            <a:avLst/>
          </a:prstGeom>
        </p:spPr>
      </p:pic>
      <p:pic>
        <p:nvPicPr>
          <p:cNvPr id="7" name="Picture 6" descr="A circuit board with wires connected to it&#10;&#10;Description automatically generated with low confidence">
            <a:extLst>
              <a:ext uri="{FF2B5EF4-FFF2-40B4-BE49-F238E27FC236}">
                <a16:creationId xmlns:a16="http://schemas.microsoft.com/office/drawing/2014/main" id="{C76BF448-C831-096A-4255-DF9B513EE3DE}"/>
              </a:ext>
            </a:extLst>
          </p:cNvPr>
          <p:cNvPicPr>
            <a:picLocks noChangeAspect="1"/>
          </p:cNvPicPr>
          <p:nvPr/>
        </p:nvPicPr>
        <p:blipFill rotWithShape="1">
          <a:blip r:embed="rId3">
            <a:extLst>
              <a:ext uri="{28A0092B-C50C-407E-A947-70E740481C1C}">
                <a14:useLocalDpi xmlns:a14="http://schemas.microsoft.com/office/drawing/2010/main" val="0"/>
              </a:ext>
            </a:extLst>
          </a:blip>
          <a:srcRect t="24334" r="13322" b="16666"/>
          <a:stretch/>
        </p:blipFill>
        <p:spPr>
          <a:xfrm>
            <a:off x="7056120" y="1997391"/>
            <a:ext cx="4648200" cy="4046220"/>
          </a:xfrm>
          <a:prstGeom prst="rect">
            <a:avLst/>
          </a:prstGeom>
        </p:spPr>
      </p:pic>
    </p:spTree>
    <p:extLst>
      <p:ext uri="{BB962C8B-B14F-4D97-AF65-F5344CB8AC3E}">
        <p14:creationId xmlns:p14="http://schemas.microsoft.com/office/powerpoint/2010/main" val="61972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1">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F8E12B-1468-2E9D-7ACA-BF7DAAEB676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400" kern="1200" dirty="0">
                <a:solidFill>
                  <a:schemeClr val="bg1"/>
                </a:solidFill>
                <a:latin typeface="+mj-lt"/>
                <a:ea typeface="+mj-ea"/>
                <a:cs typeface="+mj-cs"/>
              </a:rPr>
              <a:t>Step 1. Startup STM32CubeIDE and create new STM32 project</a:t>
            </a:r>
          </a:p>
        </p:txBody>
      </p:sp>
      <p:pic>
        <p:nvPicPr>
          <p:cNvPr id="9" name="Picture 8">
            <a:extLst>
              <a:ext uri="{FF2B5EF4-FFF2-40B4-BE49-F238E27FC236}">
                <a16:creationId xmlns:a16="http://schemas.microsoft.com/office/drawing/2014/main" id="{F85719F8-9F6F-2466-4CAE-CA039FD1C212}"/>
              </a:ext>
            </a:extLst>
          </p:cNvPr>
          <p:cNvPicPr>
            <a:picLocks noChangeAspect="1"/>
          </p:cNvPicPr>
          <p:nvPr/>
        </p:nvPicPr>
        <p:blipFill>
          <a:blip r:embed="rId2"/>
          <a:stretch>
            <a:fillRect/>
          </a:stretch>
        </p:blipFill>
        <p:spPr>
          <a:xfrm>
            <a:off x="2039939" y="1760019"/>
            <a:ext cx="8316635" cy="4482549"/>
          </a:xfrm>
          <a:prstGeom prst="rect">
            <a:avLst/>
          </a:prstGeom>
        </p:spPr>
      </p:pic>
    </p:spTree>
    <p:extLst>
      <p:ext uri="{BB962C8B-B14F-4D97-AF65-F5344CB8AC3E}">
        <p14:creationId xmlns:p14="http://schemas.microsoft.com/office/powerpoint/2010/main" val="6705499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19. Press the user button again, it will loop back to demo 1</a:t>
            </a:r>
          </a:p>
        </p:txBody>
      </p:sp>
      <p:pic>
        <p:nvPicPr>
          <p:cNvPr id="5" name="Picture 4">
            <a:extLst>
              <a:ext uri="{FF2B5EF4-FFF2-40B4-BE49-F238E27FC236}">
                <a16:creationId xmlns:a16="http://schemas.microsoft.com/office/drawing/2014/main" id="{CB1350D2-4A6D-F242-2DD5-B60B625A2C4F}"/>
              </a:ext>
            </a:extLst>
          </p:cNvPr>
          <p:cNvPicPr>
            <a:picLocks noChangeAspect="1"/>
          </p:cNvPicPr>
          <p:nvPr/>
        </p:nvPicPr>
        <p:blipFill>
          <a:blip r:embed="rId2"/>
          <a:stretch>
            <a:fillRect/>
          </a:stretch>
        </p:blipFill>
        <p:spPr>
          <a:xfrm>
            <a:off x="2129230" y="1689512"/>
            <a:ext cx="7933540" cy="4966781"/>
          </a:xfrm>
          <a:prstGeom prst="rect">
            <a:avLst/>
          </a:prstGeom>
        </p:spPr>
      </p:pic>
    </p:spTree>
    <p:extLst>
      <p:ext uri="{BB962C8B-B14F-4D97-AF65-F5344CB8AC3E}">
        <p14:creationId xmlns:p14="http://schemas.microsoft.com/office/powerpoint/2010/main" val="1220611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D56AD1-4506-4364-52DF-058EE976BE79}"/>
              </a:ext>
            </a:extLst>
          </p:cNvPr>
          <p:cNvSpPr>
            <a:spLocks noGrp="1"/>
          </p:cNvSpPr>
          <p:nvPr>
            <p:ph type="title"/>
          </p:nvPr>
        </p:nvSpPr>
        <p:spPr>
          <a:xfrm>
            <a:off x="556532" y="643467"/>
            <a:ext cx="11210925" cy="744836"/>
          </a:xfrm>
        </p:spPr>
        <p:txBody>
          <a:bodyPr vert="horz" lIns="91440" tIns="45720" rIns="91440" bIns="45720" rtlCol="0" anchor="ctr">
            <a:noAutofit/>
          </a:bodyPr>
          <a:lstStyle/>
          <a:p>
            <a:pPr algn="ctr"/>
            <a:r>
              <a:rPr lang="en-US" sz="2400" kern="1200" dirty="0">
                <a:solidFill>
                  <a:schemeClr val="bg1"/>
                </a:solidFill>
                <a:latin typeface="+mj-lt"/>
                <a:ea typeface="+mj-ea"/>
                <a:cs typeface="+mj-cs"/>
              </a:rPr>
              <a:t>Step 2. </a:t>
            </a:r>
            <a:r>
              <a:rPr lang="en-US" sz="2400" dirty="0">
                <a:solidFill>
                  <a:schemeClr val="bg1"/>
                </a:solidFill>
              </a:rPr>
              <a:t>Access board selector and t</a:t>
            </a:r>
            <a:r>
              <a:rPr lang="en-US" sz="2400" kern="1200" dirty="0">
                <a:solidFill>
                  <a:schemeClr val="bg1"/>
                </a:solidFill>
                <a:latin typeface="+mj-lt"/>
                <a:ea typeface="+mj-ea"/>
                <a:cs typeface="+mj-cs"/>
              </a:rPr>
              <a:t>ype in the board you use, enter project name and click Next</a:t>
            </a:r>
          </a:p>
        </p:txBody>
      </p:sp>
      <p:pic>
        <p:nvPicPr>
          <p:cNvPr id="5" name="Content Placeholder 4">
            <a:extLst>
              <a:ext uri="{FF2B5EF4-FFF2-40B4-BE49-F238E27FC236}">
                <a16:creationId xmlns:a16="http://schemas.microsoft.com/office/drawing/2014/main" id="{DA92D20E-8C59-60B4-6F44-9DC52328AF76}"/>
              </a:ext>
            </a:extLst>
          </p:cNvPr>
          <p:cNvPicPr>
            <a:picLocks noGrp="1" noChangeAspect="1"/>
          </p:cNvPicPr>
          <p:nvPr>
            <p:ph idx="1"/>
          </p:nvPr>
        </p:nvPicPr>
        <p:blipFill>
          <a:blip r:embed="rId2"/>
          <a:stretch>
            <a:fillRect/>
          </a:stretch>
        </p:blipFill>
        <p:spPr>
          <a:xfrm>
            <a:off x="2083032" y="1675227"/>
            <a:ext cx="8025935" cy="4394199"/>
          </a:xfrm>
          <a:prstGeom prst="rect">
            <a:avLst/>
          </a:prstGeom>
        </p:spPr>
      </p:pic>
    </p:spTree>
    <p:extLst>
      <p:ext uri="{BB962C8B-B14F-4D97-AF65-F5344CB8AC3E}">
        <p14:creationId xmlns:p14="http://schemas.microsoft.com/office/powerpoint/2010/main" val="1039105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8F43A6-3706-0B68-A4A6-386DD7FAFCA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400" kern="1200" dirty="0">
                <a:solidFill>
                  <a:schemeClr val="bg1"/>
                </a:solidFill>
                <a:latin typeface="+mj-lt"/>
                <a:ea typeface="+mj-ea"/>
                <a:cs typeface="+mj-cs"/>
              </a:rPr>
              <a:t>Step 3. Click yes to initialize all peripherals to default</a:t>
            </a:r>
          </a:p>
        </p:txBody>
      </p:sp>
      <p:pic>
        <p:nvPicPr>
          <p:cNvPr id="4" name="Picture 3">
            <a:extLst>
              <a:ext uri="{FF2B5EF4-FFF2-40B4-BE49-F238E27FC236}">
                <a16:creationId xmlns:a16="http://schemas.microsoft.com/office/drawing/2014/main" id="{58A10C27-A3E0-65DE-28B1-4B281169CE4A}"/>
              </a:ext>
            </a:extLst>
          </p:cNvPr>
          <p:cNvPicPr>
            <a:picLocks noChangeAspect="1"/>
          </p:cNvPicPr>
          <p:nvPr/>
        </p:nvPicPr>
        <p:blipFill>
          <a:blip r:embed="rId2"/>
          <a:stretch>
            <a:fillRect/>
          </a:stretch>
        </p:blipFill>
        <p:spPr>
          <a:xfrm>
            <a:off x="2652712" y="1800225"/>
            <a:ext cx="6886575" cy="4591050"/>
          </a:xfrm>
          <a:prstGeom prst="rect">
            <a:avLst/>
          </a:prstGeom>
        </p:spPr>
      </p:pic>
    </p:spTree>
    <p:extLst>
      <p:ext uri="{BB962C8B-B14F-4D97-AF65-F5344CB8AC3E}">
        <p14:creationId xmlns:p14="http://schemas.microsoft.com/office/powerpoint/2010/main" val="3674019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4. When in .</a:t>
            </a:r>
            <a:r>
              <a:rPr lang="en-US" sz="2200" kern="1200" dirty="0" err="1">
                <a:solidFill>
                  <a:schemeClr val="bg1"/>
                </a:solidFill>
                <a:latin typeface="+mj-lt"/>
                <a:ea typeface="+mj-ea"/>
                <a:cs typeface="+mj-cs"/>
              </a:rPr>
              <a:t>ioc</a:t>
            </a:r>
            <a:r>
              <a:rPr lang="en-US" sz="2200" kern="1200" dirty="0">
                <a:solidFill>
                  <a:schemeClr val="bg1"/>
                </a:solidFill>
                <a:latin typeface="+mj-lt"/>
                <a:ea typeface="+mj-ea"/>
                <a:cs typeface="+mj-cs"/>
              </a:rPr>
              <a:t> file, view the overall default settings</a:t>
            </a:r>
          </a:p>
        </p:txBody>
      </p:sp>
      <p:pic>
        <p:nvPicPr>
          <p:cNvPr id="4" name="Picture 3">
            <a:extLst>
              <a:ext uri="{FF2B5EF4-FFF2-40B4-BE49-F238E27FC236}">
                <a16:creationId xmlns:a16="http://schemas.microsoft.com/office/drawing/2014/main" id="{A8485233-7B5F-6A49-AB50-51B1923A42E2}"/>
              </a:ext>
            </a:extLst>
          </p:cNvPr>
          <p:cNvPicPr>
            <a:picLocks noChangeAspect="1"/>
          </p:cNvPicPr>
          <p:nvPr/>
        </p:nvPicPr>
        <p:blipFill>
          <a:blip r:embed="rId2"/>
          <a:stretch>
            <a:fillRect/>
          </a:stretch>
        </p:blipFill>
        <p:spPr>
          <a:xfrm>
            <a:off x="3461320" y="1472452"/>
            <a:ext cx="5269360" cy="5088648"/>
          </a:xfrm>
          <a:prstGeom prst="rect">
            <a:avLst/>
          </a:prstGeom>
        </p:spPr>
      </p:pic>
    </p:spTree>
    <p:extLst>
      <p:ext uri="{BB962C8B-B14F-4D97-AF65-F5344CB8AC3E}">
        <p14:creationId xmlns:p14="http://schemas.microsoft.com/office/powerpoint/2010/main" val="2758791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5. Click GPIO and set PB2 pin as </a:t>
            </a:r>
            <a:r>
              <a:rPr lang="en-US" sz="2200" kern="1200" dirty="0" err="1">
                <a:solidFill>
                  <a:schemeClr val="bg1"/>
                </a:solidFill>
                <a:latin typeface="+mj-lt"/>
                <a:ea typeface="+mj-ea"/>
                <a:cs typeface="+mj-cs"/>
              </a:rPr>
              <a:t>custom_led</a:t>
            </a:r>
            <a:r>
              <a:rPr lang="en-US" sz="2200" kern="1200" dirty="0">
                <a:solidFill>
                  <a:schemeClr val="bg1"/>
                </a:solidFill>
                <a:latin typeface="+mj-lt"/>
                <a:ea typeface="+mj-ea"/>
                <a:cs typeface="+mj-cs"/>
              </a:rPr>
              <a:t> output push pull pin, we will use this pin to toggle external LED for demo 4</a:t>
            </a:r>
          </a:p>
        </p:txBody>
      </p:sp>
      <p:pic>
        <p:nvPicPr>
          <p:cNvPr id="5" name="Picture 4">
            <a:extLst>
              <a:ext uri="{FF2B5EF4-FFF2-40B4-BE49-F238E27FC236}">
                <a16:creationId xmlns:a16="http://schemas.microsoft.com/office/drawing/2014/main" id="{BED51B0D-D9FB-8D12-1851-A2CB8FBD099F}"/>
              </a:ext>
            </a:extLst>
          </p:cNvPr>
          <p:cNvPicPr>
            <a:picLocks noChangeAspect="1"/>
          </p:cNvPicPr>
          <p:nvPr/>
        </p:nvPicPr>
        <p:blipFill>
          <a:blip r:embed="rId2"/>
          <a:stretch>
            <a:fillRect/>
          </a:stretch>
        </p:blipFill>
        <p:spPr>
          <a:xfrm>
            <a:off x="2895600" y="1443653"/>
            <a:ext cx="6400799" cy="5298249"/>
          </a:xfrm>
          <a:prstGeom prst="rect">
            <a:avLst/>
          </a:prstGeom>
        </p:spPr>
      </p:pic>
    </p:spTree>
    <p:extLst>
      <p:ext uri="{BB962C8B-B14F-4D97-AF65-F5344CB8AC3E}">
        <p14:creationId xmlns:p14="http://schemas.microsoft.com/office/powerpoint/2010/main" val="3478901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6. Confirm that blue button has set up as external interrupt trigger</a:t>
            </a:r>
          </a:p>
        </p:txBody>
      </p:sp>
      <p:pic>
        <p:nvPicPr>
          <p:cNvPr id="4" name="Picture 3">
            <a:extLst>
              <a:ext uri="{FF2B5EF4-FFF2-40B4-BE49-F238E27FC236}">
                <a16:creationId xmlns:a16="http://schemas.microsoft.com/office/drawing/2014/main" id="{BD7497CC-A741-100A-549B-AF4E665BFEBF}"/>
              </a:ext>
            </a:extLst>
          </p:cNvPr>
          <p:cNvPicPr>
            <a:picLocks noChangeAspect="1"/>
          </p:cNvPicPr>
          <p:nvPr/>
        </p:nvPicPr>
        <p:blipFill>
          <a:blip r:embed="rId2"/>
          <a:stretch>
            <a:fillRect/>
          </a:stretch>
        </p:blipFill>
        <p:spPr>
          <a:xfrm>
            <a:off x="2072826" y="1396588"/>
            <a:ext cx="4023174" cy="5228999"/>
          </a:xfrm>
          <a:prstGeom prst="rect">
            <a:avLst/>
          </a:prstGeom>
        </p:spPr>
      </p:pic>
      <p:pic>
        <p:nvPicPr>
          <p:cNvPr id="7" name="Picture 6">
            <a:extLst>
              <a:ext uri="{FF2B5EF4-FFF2-40B4-BE49-F238E27FC236}">
                <a16:creationId xmlns:a16="http://schemas.microsoft.com/office/drawing/2014/main" id="{7A683FC6-E84A-2ECA-B565-F22A8C50E3CF}"/>
              </a:ext>
            </a:extLst>
          </p:cNvPr>
          <p:cNvPicPr>
            <a:picLocks noChangeAspect="1"/>
          </p:cNvPicPr>
          <p:nvPr/>
        </p:nvPicPr>
        <p:blipFill>
          <a:blip r:embed="rId3"/>
          <a:stretch>
            <a:fillRect/>
          </a:stretch>
        </p:blipFill>
        <p:spPr>
          <a:xfrm>
            <a:off x="6161994" y="1465730"/>
            <a:ext cx="4082025" cy="5392270"/>
          </a:xfrm>
          <a:prstGeom prst="rect">
            <a:avLst/>
          </a:prstGeom>
        </p:spPr>
      </p:pic>
    </p:spTree>
    <p:extLst>
      <p:ext uri="{BB962C8B-B14F-4D97-AF65-F5344CB8AC3E}">
        <p14:creationId xmlns:p14="http://schemas.microsoft.com/office/powerpoint/2010/main" val="1178059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7. Generate the code, and in </a:t>
            </a:r>
            <a:r>
              <a:rPr lang="en-US" sz="2200" kern="1200" dirty="0" err="1">
                <a:solidFill>
                  <a:schemeClr val="bg1"/>
                </a:solidFill>
                <a:latin typeface="+mj-lt"/>
                <a:ea typeface="+mj-ea"/>
                <a:cs typeface="+mj-cs"/>
              </a:rPr>
              <a:t>main.h</a:t>
            </a:r>
            <a:r>
              <a:rPr lang="en-US" sz="2200" kern="1200" dirty="0">
                <a:solidFill>
                  <a:schemeClr val="bg1"/>
                </a:solidFill>
                <a:latin typeface="+mj-lt"/>
                <a:ea typeface="+mj-ea"/>
                <a:cs typeface="+mj-cs"/>
              </a:rPr>
              <a:t> file, and the required low layer header file for use in demo 1</a:t>
            </a:r>
          </a:p>
        </p:txBody>
      </p:sp>
      <p:pic>
        <p:nvPicPr>
          <p:cNvPr id="4" name="Picture 3">
            <a:extLst>
              <a:ext uri="{FF2B5EF4-FFF2-40B4-BE49-F238E27FC236}">
                <a16:creationId xmlns:a16="http://schemas.microsoft.com/office/drawing/2014/main" id="{C8694932-51F0-1715-AA07-B8B11353868B}"/>
              </a:ext>
            </a:extLst>
          </p:cNvPr>
          <p:cNvPicPr>
            <a:picLocks noChangeAspect="1"/>
          </p:cNvPicPr>
          <p:nvPr/>
        </p:nvPicPr>
        <p:blipFill>
          <a:blip r:embed="rId2"/>
          <a:stretch>
            <a:fillRect/>
          </a:stretch>
        </p:blipFill>
        <p:spPr>
          <a:xfrm>
            <a:off x="3000966" y="1494734"/>
            <a:ext cx="6190068" cy="5203246"/>
          </a:xfrm>
          <a:prstGeom prst="rect">
            <a:avLst/>
          </a:prstGeom>
        </p:spPr>
      </p:pic>
    </p:spTree>
    <p:extLst>
      <p:ext uri="{BB962C8B-B14F-4D97-AF65-F5344CB8AC3E}">
        <p14:creationId xmlns:p14="http://schemas.microsoft.com/office/powerpoint/2010/main" val="4027549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B1748C-7100-0B59-F7D3-4DBDF9440CC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200" kern="1200" dirty="0">
                <a:solidFill>
                  <a:schemeClr val="bg1"/>
                </a:solidFill>
                <a:latin typeface="+mj-lt"/>
                <a:ea typeface="+mj-ea"/>
                <a:cs typeface="+mj-cs"/>
              </a:rPr>
              <a:t>Step </a:t>
            </a:r>
            <a:r>
              <a:rPr lang="en-US" sz="2200" dirty="0">
                <a:solidFill>
                  <a:schemeClr val="bg1"/>
                </a:solidFill>
              </a:rPr>
              <a:t>8. Create BSP folder under Drivers folder, and copy and paste the local Components and B-L475E-IOT01 folder to it. This is for using BSP package for temp sensor in demo 3</a:t>
            </a:r>
            <a:endParaRPr lang="en-US" sz="2200" kern="1200" dirty="0">
              <a:solidFill>
                <a:schemeClr val="bg1"/>
              </a:solidFill>
              <a:latin typeface="+mj-lt"/>
              <a:ea typeface="+mj-ea"/>
              <a:cs typeface="+mj-cs"/>
            </a:endParaRPr>
          </a:p>
        </p:txBody>
      </p:sp>
      <p:pic>
        <p:nvPicPr>
          <p:cNvPr id="5" name="Picture 4">
            <a:extLst>
              <a:ext uri="{FF2B5EF4-FFF2-40B4-BE49-F238E27FC236}">
                <a16:creationId xmlns:a16="http://schemas.microsoft.com/office/drawing/2014/main" id="{B32CAB39-2E01-361B-705E-43E39ECF47C3}"/>
              </a:ext>
            </a:extLst>
          </p:cNvPr>
          <p:cNvPicPr>
            <a:picLocks noChangeAspect="1"/>
          </p:cNvPicPr>
          <p:nvPr/>
        </p:nvPicPr>
        <p:blipFill>
          <a:blip r:embed="rId2"/>
          <a:stretch>
            <a:fillRect/>
          </a:stretch>
        </p:blipFill>
        <p:spPr>
          <a:xfrm>
            <a:off x="3153562" y="1503045"/>
            <a:ext cx="5884875" cy="5166359"/>
          </a:xfrm>
          <a:prstGeom prst="rect">
            <a:avLst/>
          </a:prstGeom>
        </p:spPr>
      </p:pic>
    </p:spTree>
    <p:extLst>
      <p:ext uri="{BB962C8B-B14F-4D97-AF65-F5344CB8AC3E}">
        <p14:creationId xmlns:p14="http://schemas.microsoft.com/office/powerpoint/2010/main" val="11950567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TotalTime>
  <Words>391</Words>
  <Application>Microsoft Office PowerPoint</Application>
  <PresentationFormat>Widescreen</PresentationFormat>
  <Paragraphs>23</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UCSD Embedded C Final Assignment</vt:lpstr>
      <vt:lpstr>Step 1. Startup STM32CubeIDE and create new STM32 project</vt:lpstr>
      <vt:lpstr>Step 2. Access board selector and type in the board you use, enter project name and click Next</vt:lpstr>
      <vt:lpstr>Step 3. Click yes to initialize all peripherals to default</vt:lpstr>
      <vt:lpstr>Step 4. When in .ioc file, view the overall default settings</vt:lpstr>
      <vt:lpstr>Step 5. Click GPIO and set PB2 pin as custom_led output push pull pin, we will use this pin to toggle external LED for demo 4</vt:lpstr>
      <vt:lpstr>Step 6. Confirm that blue button has set up as external interrupt trigger</vt:lpstr>
      <vt:lpstr>Step 7. Generate the code, and in main.h file, and the required low layer header file for use in demo 1</vt:lpstr>
      <vt:lpstr>Step 8. Create BSP folder under Drivers folder, and copy and paste the local Components and B-L475E-IOT01 folder to it. This is for using BSP package for temp sensor in demo 3</vt:lpstr>
      <vt:lpstr>Step 9. Add the BSP folder to the include path</vt:lpstr>
      <vt:lpstr>Step 10. In main.c file, add the required header files</vt:lpstr>
      <vt:lpstr>Step 11. In main.c, add the needed variables </vt:lpstr>
      <vt:lpstr>Step 12. Add the function definition for EXTI call back function</vt:lpstr>
      <vt:lpstr>Step 13. Add the code for demo 1 to demo 4</vt:lpstr>
      <vt:lpstr>Step 14. Setup the wire connection for demo 4 LED blinking</vt:lpstr>
      <vt:lpstr>Step 15. Compile and run the code in debug mode, open tera term and test from demo 1. test is successful, print the flash size and device ID once when entering demo 1 code, and continue blinking LED2 at 1 second interval</vt:lpstr>
      <vt:lpstr>Step 16. Press the user button, we will see HAL device ID and unique ID only print once, and continue blinking LED for 2 seconds interval. Demo 2 success</vt:lpstr>
      <vt:lpstr>Step 17. Press the user button again, now we can read the temp value and send it through UART1. Demo 3 success</vt:lpstr>
      <vt:lpstr>Step 18. Press the user button again, we can see the external LED blinking at 4 seconds interval. Demo 4 success</vt:lpstr>
      <vt:lpstr>Step 19. Press the user button again, it will loop back to demo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USCD Embedded C Assignment 1</dc:title>
  <dc:creator>Hsuan-Kai Chang</dc:creator>
  <cp:lastModifiedBy>Hsuan-Kai Chang</cp:lastModifiedBy>
  <cp:revision>224</cp:revision>
  <dcterms:created xsi:type="dcterms:W3CDTF">2023-03-30T20:23:47Z</dcterms:created>
  <dcterms:modified xsi:type="dcterms:W3CDTF">2023-05-26T17:52:17Z</dcterms:modified>
</cp:coreProperties>
</file>

<file path=docProps/thumbnail.jpeg>
</file>